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9" r:id="rId8"/>
    <p:sldId id="262" r:id="rId9"/>
    <p:sldId id="270" r:id="rId10"/>
    <p:sldId id="268" r:id="rId11"/>
    <p:sldId id="271" r:id="rId12"/>
    <p:sldId id="263" r:id="rId13"/>
    <p:sldId id="267" r:id="rId14"/>
    <p:sldId id="264" r:id="rId15"/>
    <p:sldId id="265" r:id="rId16"/>
    <p:sldId id="266"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96F22C-C407-4B23-817D-4B949B05F7DE}" type="datetimeFigureOut">
              <a:rPr lang="ar-SA" smtClean="0"/>
              <a:t>03/04/1437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4B6EFE9-D202-4498-BBBA-FA998DF1E3C8}" type="slidenum">
              <a:rPr lang="ar-SA" smtClean="0"/>
              <a:t>‹#›</a:t>
            </a:fld>
            <a:endParaRPr lang="ar-SA"/>
          </a:p>
        </p:txBody>
      </p:sp>
    </p:spTree>
    <p:extLst>
      <p:ext uri="{BB962C8B-B14F-4D97-AF65-F5344CB8AC3E}">
        <p14:creationId xmlns:p14="http://schemas.microsoft.com/office/powerpoint/2010/main" val="4924783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54B6EFE9-D202-4498-BBBA-FA998DF1E3C8}" type="slidenum">
              <a:rPr lang="ar-SA" smtClean="0"/>
              <a:t>6</a:t>
            </a:fld>
            <a:endParaRPr lang="ar-SA"/>
          </a:p>
        </p:txBody>
      </p:sp>
    </p:spTree>
    <p:extLst>
      <p:ext uri="{BB962C8B-B14F-4D97-AF65-F5344CB8AC3E}">
        <p14:creationId xmlns:p14="http://schemas.microsoft.com/office/powerpoint/2010/main" val="360977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03/04/1437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52119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03/04/1437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19057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03/04/1437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13102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03/04/1437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2033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60D611-E3D0-46A7-A75B-2F66D0029496}" type="datetimeFigureOut">
              <a:rPr lang="ar-SA" smtClean="0"/>
              <a:t>03/04/1437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1579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960D611-E3D0-46A7-A75B-2F66D0029496}" type="datetimeFigureOut">
              <a:rPr lang="ar-SA" smtClean="0"/>
              <a:t>03/04/1437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58510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960D611-E3D0-46A7-A75B-2F66D0029496}" type="datetimeFigureOut">
              <a:rPr lang="ar-SA" smtClean="0"/>
              <a:t>03/04/1437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47298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960D611-E3D0-46A7-A75B-2F66D0029496}" type="datetimeFigureOut">
              <a:rPr lang="ar-SA" smtClean="0"/>
              <a:t>03/04/1437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54474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0D611-E3D0-46A7-A75B-2F66D0029496}" type="datetimeFigureOut">
              <a:rPr lang="ar-SA" smtClean="0"/>
              <a:t>03/04/1437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3873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0D611-E3D0-46A7-A75B-2F66D0029496}" type="datetimeFigureOut">
              <a:rPr lang="ar-SA" smtClean="0"/>
              <a:t>03/04/1437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3453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0D611-E3D0-46A7-A75B-2F66D0029496}" type="datetimeFigureOut">
              <a:rPr lang="ar-SA" smtClean="0"/>
              <a:t>03/04/1437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112516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960D611-E3D0-46A7-A75B-2F66D0029496}" type="datetimeFigureOut">
              <a:rPr lang="ar-SA" smtClean="0"/>
              <a:t>03/04/1437</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E59AA4C-EE45-4781-9EE1-94C7805A138F}" type="slidenum">
              <a:rPr lang="ar-SA" smtClean="0"/>
              <a:t>‹#›</a:t>
            </a:fld>
            <a:endParaRPr lang="ar-SA"/>
          </a:p>
        </p:txBody>
      </p:sp>
    </p:spTree>
    <p:extLst>
      <p:ext uri="{BB962C8B-B14F-4D97-AF65-F5344CB8AC3E}">
        <p14:creationId xmlns:p14="http://schemas.microsoft.com/office/powerpoint/2010/main" val="675636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hyperphysics.phy-astr.gsu.edu/hbase/quantum/disene.html#c3" TargetMode="External"/><Relationship Id="rId2" Type="http://schemas.openxmlformats.org/officeDocument/2006/relationships/hyperlink" Target="http://hyperphysics.phy-astr.gsu.edu/hbase/qunoh.html#c2" TargetMode="Externa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hyperlink" Target="http://en.wikipedia.org/wiki/Angular_frequenc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en.wikipedia.org/wiki/Wave_vector" TargetMode="External"/><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hyperlink" Target="http://en.wikipedia.org/wiki/Planck's_constant" TargetMode="Externa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2"/>
            <a:ext cx="7846640" cy="2016223"/>
          </a:xfrm>
        </p:spPr>
        <p:txBody>
          <a:bodyPr>
            <a:normAutofit fontScale="90000"/>
          </a:bodyPr>
          <a:lstStyle/>
          <a:p>
            <a:r>
              <a:rPr lang="en-US" sz="4000" b="1" dirty="0" smtClean="0"/>
              <a:t/>
            </a:r>
            <a:br>
              <a:rPr lang="en-US" sz="4000" b="1" dirty="0" smtClean="0"/>
            </a:br>
            <a:r>
              <a:rPr lang="en-US" sz="4000" b="1" dirty="0"/>
              <a:t/>
            </a:r>
            <a:br>
              <a:rPr lang="en-US" sz="4000" b="1" dirty="0"/>
            </a:br>
            <a:r>
              <a:rPr lang="en-US" b="1" dirty="0" smtClean="0">
                <a:solidFill>
                  <a:srgbClr val="C00000"/>
                </a:solidFill>
                <a:latin typeface="Algerian" pitchFamily="82" charset="0"/>
              </a:rPr>
              <a:t>Physical </a:t>
            </a:r>
            <a:r>
              <a:rPr lang="en-US" b="1" dirty="0">
                <a:solidFill>
                  <a:srgbClr val="C00000"/>
                </a:solidFill>
                <a:latin typeface="Algerian" pitchFamily="82" charset="0"/>
              </a:rPr>
              <a:t>Electronics </a:t>
            </a:r>
            <a:r>
              <a:rPr lang="en-US" b="1" dirty="0" smtClean="0">
                <a:solidFill>
                  <a:srgbClr val="C00000"/>
                </a:solidFill>
                <a:latin typeface="Algerian" pitchFamily="82" charset="0"/>
              </a:rPr>
              <a:t/>
            </a:r>
            <a:br>
              <a:rPr lang="en-US" b="1" dirty="0" smtClean="0">
                <a:solidFill>
                  <a:srgbClr val="C00000"/>
                </a:solidFill>
                <a:latin typeface="Algerian" pitchFamily="82" charset="0"/>
              </a:rPr>
            </a:br>
            <a:r>
              <a:rPr lang="en-US" b="1" dirty="0">
                <a:solidFill>
                  <a:srgbClr val="C00000"/>
                </a:solidFill>
                <a:latin typeface="Algerian" pitchFamily="82" charset="0"/>
              </a:rPr>
              <a:t/>
            </a:r>
            <a:br>
              <a:rPr lang="en-US" b="1" dirty="0">
                <a:solidFill>
                  <a:srgbClr val="C00000"/>
                </a:solidFill>
                <a:latin typeface="Algerian" pitchFamily="82" charset="0"/>
              </a:rPr>
            </a:br>
            <a:r>
              <a:rPr lang="en-US" sz="4000" b="1" dirty="0" smtClean="0"/>
              <a:t>                          </a:t>
            </a:r>
            <a:r>
              <a:rPr lang="en-US" sz="3600" b="1" dirty="0" smtClean="0"/>
              <a:t>lecture-2</a:t>
            </a:r>
            <a:r>
              <a:rPr lang="en-US" sz="4000" b="1" dirty="0" smtClean="0"/>
              <a:t>                                </a:t>
            </a:r>
            <a:br>
              <a:rPr lang="en-US" sz="4000" b="1" dirty="0" smtClean="0"/>
            </a:br>
            <a:r>
              <a:rPr lang="en-US" dirty="0"/>
              <a:t/>
            </a:r>
            <a:br>
              <a:rPr lang="en-US" dirty="0"/>
            </a:br>
            <a:endParaRPr lang="ar-SA" dirty="0"/>
          </a:p>
        </p:txBody>
      </p:sp>
      <p:sp>
        <p:nvSpPr>
          <p:cNvPr id="3" name="Subtitle 2"/>
          <p:cNvSpPr>
            <a:spLocks noGrp="1"/>
          </p:cNvSpPr>
          <p:nvPr>
            <p:ph type="subTitle" idx="1"/>
          </p:nvPr>
        </p:nvSpPr>
        <p:spPr>
          <a:xfrm>
            <a:off x="683568" y="3284984"/>
            <a:ext cx="7848872" cy="2664296"/>
          </a:xfrm>
        </p:spPr>
        <p:txBody>
          <a:bodyPr>
            <a:normAutofit fontScale="25000" lnSpcReduction="20000"/>
          </a:bodyPr>
          <a:lstStyle/>
          <a:p>
            <a:pPr eaLnBrk="0" fontAlgn="base" hangingPunct="0"/>
            <a:r>
              <a:rPr lang="en-US" sz="24000" b="1" i="1" u="sng" dirty="0">
                <a:effectLst>
                  <a:outerShdw blurRad="38100" dist="38100" dir="2700000" algn="tl">
                    <a:srgbClr val="C0C0C0"/>
                  </a:outerShdw>
                </a:effectLst>
                <a:cs typeface="+mj-cs"/>
              </a:rPr>
              <a:t>Wave </a:t>
            </a:r>
            <a:r>
              <a:rPr lang="en-US" sz="24000" b="1" i="1" u="sng" dirty="0" smtClean="0">
                <a:effectLst>
                  <a:outerShdw blurRad="38100" dist="38100" dir="2700000" algn="tl">
                    <a:srgbClr val="C0C0C0"/>
                  </a:outerShdw>
                </a:effectLst>
                <a:cs typeface="+mj-cs"/>
              </a:rPr>
              <a:t>Natural </a:t>
            </a:r>
            <a:r>
              <a:rPr lang="en-US" sz="24000" b="1" i="1" u="sng" dirty="0">
                <a:effectLst>
                  <a:outerShdw blurRad="38100" dist="38100" dir="2700000" algn="tl">
                    <a:srgbClr val="C0C0C0"/>
                  </a:outerShdw>
                </a:effectLst>
                <a:cs typeface="+mj-cs"/>
              </a:rPr>
              <a:t>of Light</a:t>
            </a:r>
            <a:endParaRPr lang="en-US" sz="24000" dirty="0">
              <a:cs typeface="+mj-cs"/>
            </a:endParaRPr>
          </a:p>
          <a:p>
            <a:pPr eaLnBrk="0" fontAlgn="base" hangingPunct="0"/>
            <a:r>
              <a:rPr lang="en-US" b="1" dirty="0">
                <a:effectLst>
                  <a:outerShdw blurRad="38100" dist="38100" dir="2700000" algn="tl">
                    <a:srgbClr val="C0C0C0"/>
                  </a:outerShdw>
                </a:effectLst>
              </a:rPr>
              <a:t> </a:t>
            </a:r>
            <a:endParaRPr lang="en-US" dirty="0"/>
          </a:p>
          <a:p>
            <a:pPr eaLnBrk="0" fontAlgn="base" hangingPunct="0"/>
            <a:r>
              <a:rPr lang="en-US" b="1" dirty="0">
                <a:effectLst>
                  <a:outerShdw blurRad="38100" dist="38100" dir="2700000" algn="tl">
                    <a:srgbClr val="C0C0C0"/>
                  </a:outerShdw>
                </a:effectLst>
              </a:rPr>
              <a:t> </a:t>
            </a:r>
            <a:endParaRPr lang="en-US" dirty="0"/>
          </a:p>
          <a:p>
            <a:pPr eaLnBrk="0" fontAlgn="base" hangingPunct="0"/>
            <a:r>
              <a:rPr lang="en-US" b="1" dirty="0">
                <a:effectLst>
                  <a:outerShdw blurRad="38100" dist="38100" dir="2700000" algn="tl">
                    <a:srgbClr val="C0C0C0"/>
                  </a:outerShdw>
                </a:effectLst>
              </a:rPr>
              <a:t> </a:t>
            </a:r>
            <a:endParaRPr lang="en-US" dirty="0"/>
          </a:p>
          <a:p>
            <a:pPr eaLnBrk="0" fontAlgn="base" hangingPunct="0"/>
            <a:r>
              <a:rPr lang="en-US" b="1" dirty="0">
                <a:effectLst>
                  <a:outerShdw blurRad="38100" dist="38100" dir="2700000" algn="tl">
                    <a:srgbClr val="C0C0C0"/>
                  </a:outerShdw>
                </a:effectLst>
              </a:rPr>
              <a:t> </a:t>
            </a:r>
            <a:endParaRPr lang="en-US" dirty="0"/>
          </a:p>
          <a:p>
            <a:pPr eaLnBrk="0" fontAlgn="base" hangingPunct="0"/>
            <a:r>
              <a:rPr lang="en-US" b="1" dirty="0">
                <a:effectLst>
                  <a:outerShdw blurRad="38100" dist="38100" dir="2700000" algn="tl">
                    <a:srgbClr val="C0C0C0"/>
                  </a:outerShdw>
                </a:effectLst>
              </a:rPr>
              <a:t> </a:t>
            </a:r>
            <a:endParaRPr lang="en-US" dirty="0"/>
          </a:p>
          <a:p>
            <a:pPr eaLnBrk="0" fontAlgn="base" hangingPunct="0"/>
            <a:r>
              <a:rPr lang="en-US" b="1" u="sng" dirty="0">
                <a:effectLst>
                  <a:outerShdw blurRad="38100" dist="38100" dir="2700000" algn="tl">
                    <a:srgbClr val="C0C0C0"/>
                  </a:outerShdw>
                </a:effectLst>
              </a:rPr>
              <a:t> </a:t>
            </a:r>
            <a:endParaRPr lang="en-US" dirty="0"/>
          </a:p>
          <a:p>
            <a:pPr eaLnBrk="0" fontAlgn="base" hangingPunct="0"/>
            <a:r>
              <a:rPr lang="en-US" sz="12800" dirty="0"/>
              <a:t> </a:t>
            </a:r>
          </a:p>
          <a:p>
            <a:r>
              <a:rPr lang="en-US" sz="12800" b="1" i="1" dirty="0" smtClean="0">
                <a:solidFill>
                  <a:srgbClr val="C00000"/>
                </a:solidFill>
              </a:rPr>
              <a:t>Dr. </a:t>
            </a:r>
            <a:r>
              <a:rPr lang="en-US" sz="12800" b="1" i="1" dirty="0" err="1" smtClean="0">
                <a:solidFill>
                  <a:srgbClr val="C00000"/>
                </a:solidFill>
              </a:rPr>
              <a:t>Suha</a:t>
            </a:r>
            <a:r>
              <a:rPr lang="en-US" sz="12800" b="1" i="1" dirty="0" smtClean="0">
                <a:solidFill>
                  <a:srgbClr val="C00000"/>
                </a:solidFill>
              </a:rPr>
              <a:t> I. Al- </a:t>
            </a:r>
            <a:r>
              <a:rPr lang="en-US" sz="12800" b="1" i="1" dirty="0" err="1" smtClean="0">
                <a:solidFill>
                  <a:srgbClr val="C00000"/>
                </a:solidFill>
              </a:rPr>
              <a:t>Nassar</a:t>
            </a:r>
            <a:endParaRPr lang="ar-SA" sz="12800" i="1" dirty="0">
              <a:solidFill>
                <a:srgbClr val="C00000"/>
              </a:solidFill>
            </a:endParaRPr>
          </a:p>
        </p:txBody>
      </p:sp>
    </p:spTree>
    <p:extLst>
      <p:ext uri="{BB962C8B-B14F-4D97-AF65-F5344CB8AC3E}">
        <p14:creationId xmlns:p14="http://schemas.microsoft.com/office/powerpoint/2010/main" val="324582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6632"/>
            <a:ext cx="7056784" cy="641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974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8640"/>
            <a:ext cx="748883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148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u="sng" dirty="0" smtClean="0"/>
              <a:t>Schrodinger Equation</a:t>
            </a:r>
            <a:r>
              <a:rPr lang="en-US" dirty="0" smtClean="0"/>
              <a:t> </a:t>
            </a:r>
            <a:endParaRPr lang="ar-SA" dirty="0"/>
          </a:p>
        </p:txBody>
      </p:sp>
      <p:grpSp>
        <p:nvGrpSpPr>
          <p:cNvPr id="19" name="Group 18"/>
          <p:cNvGrpSpPr/>
          <p:nvPr/>
        </p:nvGrpSpPr>
        <p:grpSpPr>
          <a:xfrm>
            <a:off x="1566862" y="1700809"/>
            <a:ext cx="6461522" cy="2609254"/>
            <a:chOff x="0" y="0"/>
            <a:chExt cx="6010275" cy="17621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38700" cy="1762125"/>
            </a:xfrm>
            <a:prstGeom prst="rect">
              <a:avLst/>
            </a:prstGeom>
            <a:noFill/>
            <a:ln>
              <a:noFill/>
            </a:ln>
          </p:spPr>
        </p:pic>
        <p:sp>
          <p:nvSpPr>
            <p:cNvPr id="22" name="Text Box 18"/>
            <p:cNvSpPr txBox="1"/>
            <p:nvPr/>
          </p:nvSpPr>
          <p:spPr>
            <a:xfrm>
              <a:off x="4562475" y="628650"/>
              <a:ext cx="1447800" cy="38100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l" rtl="1">
                <a:lnSpc>
                  <a:spcPct val="115000"/>
                </a:lnSpc>
                <a:spcAft>
                  <a:spcPts val="1000"/>
                </a:spcAft>
              </a:pPr>
              <a:r>
                <a:rPr lang="en-US" sz="1400">
                  <a:effectLst/>
                  <a:latin typeface="Times New Roman"/>
                  <a:ea typeface="Calibri"/>
                  <a:cs typeface="Arial"/>
                </a:rPr>
                <a:t>………….(11)</a:t>
              </a:r>
              <a:endParaRPr lang="en-US" sz="1100">
                <a:effectLst/>
                <a:ea typeface="Calibri"/>
                <a:cs typeface="Arial"/>
              </a:endParaRPr>
            </a:p>
          </p:txBody>
        </p:sp>
      </p:grpSp>
      <p:pic>
        <p:nvPicPr>
          <p:cNvPr id="23" name="Picture 22"/>
          <p:cNvPicPr/>
          <p:nvPr/>
        </p:nvPicPr>
        <p:blipFill>
          <a:blip r:embed="rId3">
            <a:extLst>
              <a:ext uri="{28A0092B-C50C-407E-A947-70E740481C1C}">
                <a14:useLocalDpi xmlns:a14="http://schemas.microsoft.com/office/drawing/2010/main" val="0"/>
              </a:ext>
            </a:extLst>
          </a:blip>
          <a:srcRect/>
          <a:stretch>
            <a:fillRect/>
          </a:stretch>
        </p:blipFill>
        <p:spPr bwMode="auto">
          <a:xfrm>
            <a:off x="2634789" y="4437112"/>
            <a:ext cx="3876675" cy="914400"/>
          </a:xfrm>
          <a:prstGeom prst="rect">
            <a:avLst/>
          </a:prstGeom>
          <a:noFill/>
          <a:ln>
            <a:noFill/>
          </a:ln>
        </p:spPr>
      </p:pic>
      <p:sp>
        <p:nvSpPr>
          <p:cNvPr id="6" name="Rectangle 5"/>
          <p:cNvSpPr/>
          <p:nvPr/>
        </p:nvSpPr>
        <p:spPr>
          <a:xfrm>
            <a:off x="2060736" y="5733256"/>
            <a:ext cx="4474686" cy="369332"/>
          </a:xfrm>
          <a:prstGeom prst="rect">
            <a:avLst/>
          </a:prstGeom>
        </p:spPr>
        <p:txBody>
          <a:bodyPr wrap="none">
            <a:spAutoFit/>
          </a:bodyPr>
          <a:lstStyle/>
          <a:p>
            <a:r>
              <a:rPr lang="en-US" dirty="0"/>
              <a:t>called" Schrödinger’s equation  indepent time</a:t>
            </a:r>
            <a:endParaRPr lang="ar-SA" dirty="0"/>
          </a:p>
        </p:txBody>
      </p:sp>
    </p:spTree>
    <p:extLst>
      <p:ext uri="{BB962C8B-B14F-4D97-AF65-F5344CB8AC3E}">
        <p14:creationId xmlns:p14="http://schemas.microsoft.com/office/powerpoint/2010/main" val="2000118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22114"/>
          </a:xfrm>
        </p:spPr>
        <p:txBody>
          <a:bodyPr/>
          <a:lstStyle/>
          <a:p>
            <a:r>
              <a:rPr lang="en-US" dirty="0" smtClean="0"/>
              <a:t>Quantum Numbers </a:t>
            </a:r>
            <a:endParaRPr lang="ar-SA" dirty="0"/>
          </a:p>
        </p:txBody>
      </p:sp>
      <p:sp>
        <p:nvSpPr>
          <p:cNvPr id="5" name="Rectangle 4"/>
          <p:cNvSpPr/>
          <p:nvPr/>
        </p:nvSpPr>
        <p:spPr>
          <a:xfrm>
            <a:off x="395536" y="1008541"/>
            <a:ext cx="8352928" cy="1015663"/>
          </a:xfrm>
          <a:prstGeom prst="rect">
            <a:avLst/>
          </a:prstGeom>
        </p:spPr>
        <p:txBody>
          <a:bodyPr wrap="square">
            <a:spAutoFit/>
          </a:bodyPr>
          <a:lstStyle/>
          <a:p>
            <a:pPr algn="l" rtl="0"/>
            <a:r>
              <a:rPr lang="en-US" sz="2000" dirty="0">
                <a:cs typeface="+mj-cs"/>
              </a:rPr>
              <a:t>Each different atomic orbital is characterized by a set of numbers called </a:t>
            </a:r>
            <a:r>
              <a:rPr lang="en-US" sz="2000" b="1" dirty="0">
                <a:cs typeface="+mj-cs"/>
              </a:rPr>
              <a:t>quantum numbers</a:t>
            </a:r>
            <a:r>
              <a:rPr lang="en-US" sz="2000" dirty="0" smtClean="0">
                <a:cs typeface="+mj-cs"/>
              </a:rPr>
              <a:t>.</a:t>
            </a:r>
            <a:r>
              <a:rPr lang="en-US" sz="2000" dirty="0">
                <a:cs typeface="+mj-cs"/>
              </a:rPr>
              <a:t> These numbers determine the </a:t>
            </a:r>
            <a:r>
              <a:rPr lang="en-US" sz="2000" i="1" dirty="0">
                <a:cs typeface="+mj-cs"/>
              </a:rPr>
              <a:t>size</a:t>
            </a:r>
            <a:r>
              <a:rPr lang="en-US" sz="2000" dirty="0">
                <a:cs typeface="+mj-cs"/>
              </a:rPr>
              <a:t>, </a:t>
            </a:r>
            <a:r>
              <a:rPr lang="en-US" sz="2000" i="1" dirty="0">
                <a:cs typeface="+mj-cs"/>
              </a:rPr>
              <a:t>shape </a:t>
            </a:r>
            <a:r>
              <a:rPr lang="en-US" sz="2000" dirty="0">
                <a:cs typeface="+mj-cs"/>
              </a:rPr>
              <a:t>and </a:t>
            </a:r>
            <a:r>
              <a:rPr lang="en-US" sz="2000" i="1" dirty="0">
                <a:cs typeface="+mj-cs"/>
              </a:rPr>
              <a:t>orientation </a:t>
            </a:r>
            <a:r>
              <a:rPr lang="en-US" sz="2000" dirty="0">
                <a:cs typeface="+mj-cs"/>
              </a:rPr>
              <a:t>of the orbitals</a:t>
            </a:r>
          </a:p>
        </p:txBody>
      </p:sp>
      <p:sp>
        <p:nvSpPr>
          <p:cNvPr id="6" name="Rectangle 5"/>
          <p:cNvSpPr/>
          <p:nvPr/>
        </p:nvSpPr>
        <p:spPr>
          <a:xfrm>
            <a:off x="404979" y="2420888"/>
            <a:ext cx="8496944" cy="3785652"/>
          </a:xfrm>
          <a:prstGeom prst="rect">
            <a:avLst/>
          </a:prstGeom>
        </p:spPr>
        <p:txBody>
          <a:bodyPr wrap="square">
            <a:spAutoFit/>
          </a:bodyPr>
          <a:lstStyle/>
          <a:p>
            <a:pPr algn="l" rtl="0"/>
            <a:r>
              <a:rPr lang="en-US" sz="2000" i="1" dirty="0"/>
              <a:t>n</a:t>
            </a:r>
            <a:r>
              <a:rPr lang="en-US" sz="2000" dirty="0"/>
              <a:t>, is the </a:t>
            </a:r>
            <a:r>
              <a:rPr lang="en-US" sz="2000" b="1" dirty="0"/>
              <a:t>principal quantum number </a:t>
            </a:r>
            <a:r>
              <a:rPr lang="en-US" sz="2000" dirty="0"/>
              <a:t>and is related to the</a:t>
            </a:r>
          </a:p>
          <a:p>
            <a:pPr algn="l" rtl="0"/>
            <a:r>
              <a:rPr lang="en-US" sz="2000" i="1" dirty="0"/>
              <a:t>size </a:t>
            </a:r>
            <a:r>
              <a:rPr lang="en-US" sz="2000" dirty="0"/>
              <a:t>of the orbital. - It is a positive integer, 1, 2, 3, …</a:t>
            </a:r>
          </a:p>
          <a:p>
            <a:pPr algn="l" rtl="0"/>
            <a:r>
              <a:rPr lang="en-US" sz="2000" dirty="0"/>
              <a:t>• </a:t>
            </a:r>
            <a:r>
              <a:rPr lang="en-US" sz="2000" i="1" dirty="0"/>
              <a:t>l</a:t>
            </a:r>
            <a:r>
              <a:rPr lang="en-US" sz="2000" dirty="0"/>
              <a:t>, is the </a:t>
            </a:r>
            <a:r>
              <a:rPr lang="en-US" sz="2000" b="1" dirty="0"/>
              <a:t>angular momentum quantum number </a:t>
            </a:r>
            <a:r>
              <a:rPr lang="en-US" sz="2000" dirty="0"/>
              <a:t>and is related to the </a:t>
            </a:r>
            <a:r>
              <a:rPr lang="en-US" sz="2000" i="1" dirty="0"/>
              <a:t>shape </a:t>
            </a:r>
            <a:r>
              <a:rPr lang="en-US" sz="2000" dirty="0"/>
              <a:t>of the orbital.</a:t>
            </a:r>
          </a:p>
          <a:p>
            <a:pPr algn="l" rtl="0"/>
            <a:r>
              <a:rPr lang="en-US" sz="2000" dirty="0"/>
              <a:t>- It has an integer that runs from 0 to (</a:t>
            </a:r>
            <a:r>
              <a:rPr lang="en-US" sz="2000" i="1" dirty="0"/>
              <a:t>n</a:t>
            </a:r>
            <a:r>
              <a:rPr lang="en-US" sz="2000" dirty="0"/>
              <a:t>-1), where </a:t>
            </a:r>
            <a:r>
              <a:rPr lang="en-US" sz="2000" i="1" dirty="0"/>
              <a:t>n </a:t>
            </a:r>
            <a:r>
              <a:rPr lang="en-US" sz="2000" dirty="0"/>
              <a:t>is the corresponding principal quantum number.</a:t>
            </a:r>
          </a:p>
          <a:p>
            <a:pPr algn="l" rtl="0"/>
            <a:r>
              <a:rPr lang="en-US" sz="2000" dirty="0"/>
              <a:t>• </a:t>
            </a:r>
            <a:r>
              <a:rPr lang="en-US" sz="2000" i="1" dirty="0"/>
              <a:t>ml</a:t>
            </a:r>
            <a:r>
              <a:rPr lang="en-US" sz="2000" dirty="0"/>
              <a:t>, is the </a:t>
            </a:r>
            <a:r>
              <a:rPr lang="en-US" sz="2000" b="1" dirty="0"/>
              <a:t>magnetic quantum number </a:t>
            </a:r>
            <a:r>
              <a:rPr lang="en-US" sz="2000" dirty="0"/>
              <a:t>and is related to the </a:t>
            </a:r>
            <a:r>
              <a:rPr lang="en-US" sz="2000" i="1" dirty="0"/>
              <a:t>orientation </a:t>
            </a:r>
            <a:r>
              <a:rPr lang="en-US" sz="2000" dirty="0"/>
              <a:t>of the orbital.</a:t>
            </a:r>
          </a:p>
          <a:p>
            <a:pPr algn="l" rtl="0"/>
            <a:r>
              <a:rPr lang="en-US" sz="2000" dirty="0"/>
              <a:t>- It is an integer that runs from </a:t>
            </a:r>
            <a:r>
              <a:rPr lang="en-US" sz="2000" i="1" dirty="0"/>
              <a:t>-l </a:t>
            </a:r>
            <a:r>
              <a:rPr lang="en-US" sz="2000" dirty="0"/>
              <a:t>to </a:t>
            </a:r>
            <a:r>
              <a:rPr lang="en-US" sz="2000" i="1" dirty="0"/>
              <a:t>+l</a:t>
            </a:r>
            <a:r>
              <a:rPr lang="en-US" sz="2000" dirty="0"/>
              <a:t>, where </a:t>
            </a:r>
            <a:r>
              <a:rPr lang="en-US" sz="2000" i="1" dirty="0"/>
              <a:t>l </a:t>
            </a:r>
            <a:r>
              <a:rPr lang="en-US" sz="2000" dirty="0"/>
              <a:t>is the corresponding angular momentum quantum number.</a:t>
            </a:r>
          </a:p>
          <a:p>
            <a:pPr algn="l" rtl="0"/>
            <a:r>
              <a:rPr lang="en-US" sz="2000" dirty="0"/>
              <a:t>•</a:t>
            </a:r>
            <a:r>
              <a:rPr lang="en-US" sz="2000" i="1" dirty="0" err="1"/>
              <a:t>m</a:t>
            </a:r>
            <a:r>
              <a:rPr lang="en-US" sz="2000" i="1" baseline="-25000" dirty="0" err="1"/>
              <a:t>s</a:t>
            </a:r>
            <a:r>
              <a:rPr lang="en-US" sz="2000" dirty="0"/>
              <a:t>, is the </a:t>
            </a:r>
            <a:r>
              <a:rPr lang="en-US" sz="2000" b="1" dirty="0"/>
              <a:t>spin quantum number </a:t>
            </a:r>
            <a:r>
              <a:rPr lang="en-US" sz="2000" dirty="0"/>
              <a:t>and is related to the </a:t>
            </a:r>
            <a:r>
              <a:rPr lang="en-US" sz="2000" i="1" dirty="0"/>
              <a:t>spin </a:t>
            </a:r>
            <a:r>
              <a:rPr lang="en-US" sz="2000" dirty="0"/>
              <a:t>of the orbital, it is always taking values  (+1/2,-1/2) according to the orientation of electron.</a:t>
            </a:r>
          </a:p>
        </p:txBody>
      </p:sp>
    </p:spTree>
    <p:extLst>
      <p:ext uri="{BB962C8B-B14F-4D97-AF65-F5344CB8AC3E}">
        <p14:creationId xmlns:p14="http://schemas.microsoft.com/office/powerpoint/2010/main" val="2592694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Multi-electron atoms</a:t>
            </a:r>
            <a:endParaRPr lang="ar-SA"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412776"/>
            <a:ext cx="6915485" cy="4525963"/>
          </a:xfrm>
          <a:prstGeom prst="rect">
            <a:avLst/>
          </a:prstGeom>
          <a:noFill/>
          <a:ln>
            <a:noFill/>
          </a:ln>
        </p:spPr>
      </p:pic>
    </p:spTree>
    <p:extLst>
      <p:ext uri="{BB962C8B-B14F-4D97-AF65-F5344CB8AC3E}">
        <p14:creationId xmlns:p14="http://schemas.microsoft.com/office/powerpoint/2010/main" val="2585655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Pauli Exclusion Principle </a:t>
            </a:r>
            <a:endParaRPr lang="ar-SA" dirty="0"/>
          </a:p>
        </p:txBody>
      </p:sp>
      <p:sp>
        <p:nvSpPr>
          <p:cNvPr id="3" name="Content Placeholder 2"/>
          <p:cNvSpPr>
            <a:spLocks noGrp="1"/>
          </p:cNvSpPr>
          <p:nvPr>
            <p:ph idx="1"/>
          </p:nvPr>
        </p:nvSpPr>
        <p:spPr>
          <a:xfrm>
            <a:off x="395536" y="1268760"/>
            <a:ext cx="8229600" cy="4525963"/>
          </a:xfrm>
        </p:spPr>
        <p:txBody>
          <a:bodyPr/>
          <a:lstStyle/>
          <a:p>
            <a:pPr marL="0" indent="0" algn="l">
              <a:buNone/>
            </a:pPr>
            <a:r>
              <a:rPr lang="en-US" sz="2000" dirty="0"/>
              <a:t>No two electrons in an atom can have identical </a:t>
            </a:r>
            <a:r>
              <a:rPr lang="en-US" sz="2000" u="sng" dirty="0">
                <a:hlinkClick r:id="rId2"/>
              </a:rPr>
              <a:t>quantum numbers</a:t>
            </a:r>
            <a:r>
              <a:rPr lang="en-US" sz="2000" dirty="0"/>
              <a:t>. </a:t>
            </a:r>
            <a:endParaRPr lang="ar-SA" dirty="0"/>
          </a:p>
        </p:txBody>
      </p:sp>
      <p:graphicFrame>
        <p:nvGraphicFramePr>
          <p:cNvPr id="6" name="Table 5"/>
          <p:cNvGraphicFramePr>
            <a:graphicFrameLocks noGrp="1"/>
          </p:cNvGraphicFramePr>
          <p:nvPr>
            <p:extLst>
              <p:ext uri="{D42A27DB-BD31-4B8C-83A1-F6EECF244321}">
                <p14:modId xmlns:p14="http://schemas.microsoft.com/office/powerpoint/2010/main" val="1247801582"/>
              </p:ext>
            </p:extLst>
          </p:nvPr>
        </p:nvGraphicFramePr>
        <p:xfrm>
          <a:off x="611560" y="1673466"/>
          <a:ext cx="4752528" cy="4702810"/>
        </p:xfrm>
        <a:graphic>
          <a:graphicData uri="http://schemas.openxmlformats.org/drawingml/2006/table">
            <a:tbl>
              <a:tblPr firstRow="1" firstCol="1" bandRow="1">
                <a:tableStyleId>{5C22544A-7EE6-4342-B048-85BDC9FD1C3A}</a:tableStyleId>
              </a:tblPr>
              <a:tblGrid>
                <a:gridCol w="4752528"/>
              </a:tblGrid>
              <a:tr h="4608513">
                <a:tc>
                  <a:txBody>
                    <a:bodyPr/>
                    <a:lstStyle/>
                    <a:p>
                      <a:pPr algn="l">
                        <a:lnSpc>
                          <a:spcPct val="115000"/>
                        </a:lnSpc>
                      </a:pPr>
                      <a:r>
                        <a:rPr lang="en-US" sz="2000" dirty="0">
                          <a:effectLst/>
                          <a:cs typeface="+mj-cs"/>
                        </a:rPr>
                        <a:t>The nature of the Pauli exclusion principle can be illustrated by supposing that electrons 1 and 2 are in states a and b respectively. The </a:t>
                      </a:r>
                      <a:r>
                        <a:rPr lang="en-US" sz="2000" dirty="0" err="1">
                          <a:effectLst/>
                          <a:cs typeface="+mj-cs"/>
                        </a:rPr>
                        <a:t>wavefunction</a:t>
                      </a:r>
                      <a:r>
                        <a:rPr lang="en-US" sz="2000" dirty="0">
                          <a:effectLst/>
                          <a:cs typeface="+mj-cs"/>
                        </a:rPr>
                        <a:t> for the two electron system would be</a:t>
                      </a:r>
                    </a:p>
                    <a:p>
                      <a:pPr algn="l" rtl="0">
                        <a:lnSpc>
                          <a:spcPct val="115000"/>
                        </a:lnSpc>
                        <a:spcAft>
                          <a:spcPts val="1000"/>
                        </a:spcAft>
                      </a:pPr>
                      <a:r>
                        <a:rPr lang="en-US" sz="2000" dirty="0">
                          <a:effectLst/>
                          <a:cs typeface="+mj-cs"/>
                        </a:rPr>
                        <a:t> </a:t>
                      </a:r>
                    </a:p>
                    <a:p>
                      <a:pPr algn="l">
                        <a:lnSpc>
                          <a:spcPct val="115000"/>
                        </a:lnSpc>
                      </a:pPr>
                      <a:r>
                        <a:rPr lang="en-US" sz="2000" dirty="0">
                          <a:effectLst/>
                          <a:cs typeface="+mj-cs"/>
                        </a:rPr>
                        <a:t>but this wave function is unacceptable because the electrons are identical and </a:t>
                      </a:r>
                      <a:r>
                        <a:rPr lang="en-US" sz="2000" u="sng" dirty="0">
                          <a:effectLst/>
                          <a:cs typeface="+mj-cs"/>
                          <a:hlinkClick r:id="rId3"/>
                        </a:rPr>
                        <a:t>indistinguishable</a:t>
                      </a:r>
                      <a:r>
                        <a:rPr lang="en-US" sz="2000" dirty="0">
                          <a:effectLst/>
                          <a:cs typeface="+mj-cs"/>
                        </a:rPr>
                        <a:t>. To account for this we must use a linear combination of the two possibilities since the determination of which electron is in which state is not possible to determine</a:t>
                      </a:r>
                      <a:r>
                        <a:rPr lang="en-US" sz="1100" dirty="0">
                          <a:effectLst/>
                        </a:rPr>
                        <a:t>.</a:t>
                      </a:r>
                      <a:endParaRPr lang="en-US" sz="1100" dirty="0">
                        <a:effectLst/>
                        <a:latin typeface="Calibri"/>
                        <a:ea typeface="Times New Roman"/>
                      </a:endParaRPr>
                    </a:p>
                  </a:txBody>
                  <a:tcPr marL="9525" marR="9525" marT="9525" marB="9525" anchor="ctr"/>
                </a:tc>
              </a:tr>
            </a:tbl>
          </a:graphicData>
        </a:graphic>
      </p:graphicFrame>
      <p:pic>
        <p:nvPicPr>
          <p:cNvPr id="7172" name="Picture 13" descr="Description: http://hyperphysics.phy-astr.gsu.edu/hbase/imgmod2/pau2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772816"/>
            <a:ext cx="270009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795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6120680"/>
          </a:xfrm>
        </p:spPr>
        <p:txBody>
          <a:bodyPr/>
          <a:lstStyle/>
          <a:p>
            <a:pPr marL="0" indent="0" algn="l" rtl="0">
              <a:buNone/>
            </a:pPr>
            <a:r>
              <a:rPr lang="en-US" dirty="0" smtClean="0"/>
              <a:t>Write </a:t>
            </a:r>
            <a:r>
              <a:rPr lang="en-US" dirty="0"/>
              <a:t>the quantum numbers of all electron in n=3 or in M-shell</a:t>
            </a:r>
          </a:p>
          <a:p>
            <a:pPr marL="0" indent="0" algn="l" rtl="0">
              <a:buNone/>
            </a:pPr>
            <a:r>
              <a:rPr lang="en-US" dirty="0"/>
              <a:t> </a:t>
            </a:r>
          </a:p>
          <a:p>
            <a:pPr marL="0" indent="0" rtl="0">
              <a:buNone/>
            </a:pPr>
            <a:r>
              <a:rPr lang="en-US" dirty="0"/>
              <a:t> </a:t>
            </a:r>
          </a:p>
          <a:p>
            <a:pPr marL="0" indent="0" rtl="0">
              <a:buNone/>
            </a:pPr>
            <a:r>
              <a:rPr lang="en-US" dirty="0"/>
              <a:t> </a:t>
            </a:r>
          </a:p>
          <a:p>
            <a:endParaRPr lang="ar-SA" dirty="0"/>
          </a:p>
        </p:txBody>
      </p:sp>
      <p:pic>
        <p:nvPicPr>
          <p:cNvPr id="4" name="Picture 3" descr="http://www.ux1.eiu.edu/%7Ecfadd/1160/Ch29Atm/Images/table2.gif"/>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7776864" cy="4680520"/>
          </a:xfrm>
          <a:prstGeom prst="rect">
            <a:avLst/>
          </a:prstGeom>
          <a:noFill/>
          <a:ln>
            <a:noFill/>
          </a:ln>
        </p:spPr>
      </p:pic>
    </p:spTree>
    <p:extLst>
      <p:ext uri="{BB962C8B-B14F-4D97-AF65-F5344CB8AC3E}">
        <p14:creationId xmlns:p14="http://schemas.microsoft.com/office/powerpoint/2010/main" val="4142218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568952" cy="6453336"/>
          </a:xfrm>
        </p:spPr>
        <p:txBody>
          <a:bodyPr>
            <a:normAutofit fontScale="90000"/>
          </a:bodyPr>
          <a:lstStyle/>
          <a:p>
            <a:pPr lvl="0" algn="l" rtl="0"/>
            <a:r>
              <a:rPr lang="en-US" sz="2000" dirty="0" smtClean="0"/>
              <a:t/>
            </a:r>
            <a:br>
              <a:rPr lang="en-US" sz="2000" dirty="0" smtClean="0"/>
            </a:br>
            <a:r>
              <a:rPr lang="en-US" sz="2000" dirty="0" smtClean="0"/>
              <a:t>The </a:t>
            </a:r>
            <a:r>
              <a:rPr lang="en-US" sz="2000" dirty="0"/>
              <a:t>two most common models describe light either as a wave or as a stream of particles.  Thus Light has, a dualistic nature; it can be treated as a stream of particles (photons) or as a wave motion. When we deal with the optical effects of liquid crystals we sometimes use the first approach to treat light scattering, but normally the latter is used to treat the large number of interesting and often unique optical phenomena</a:t>
            </a:r>
            <a:r>
              <a:rPr lang="en-US" sz="1800" dirty="0" smtClean="0"/>
              <a:t>.</a:t>
            </a:r>
            <a:br>
              <a:rPr lang="en-US" sz="1800" dirty="0" smtClean="0"/>
            </a:br>
            <a:r>
              <a:rPr lang="en-US" sz="2700" b="1" i="1" u="sng" dirty="0"/>
              <a:t>1-As a wave</a:t>
            </a:r>
            <a:r>
              <a:rPr lang="en-US" sz="2700" dirty="0"/>
              <a:t/>
            </a:r>
            <a:br>
              <a:rPr lang="en-US" sz="2700" dirty="0"/>
            </a:br>
            <a:r>
              <a:rPr lang="en-US" sz="2000" dirty="0"/>
              <a:t>The light wave is a transverse electromagnetic wave motion. This means that it </a:t>
            </a:r>
            <a:r>
              <a:rPr lang="en-US" sz="2000" dirty="0" smtClean="0"/>
              <a:t> consists </a:t>
            </a:r>
            <a:r>
              <a:rPr lang="en-US" sz="2000" dirty="0"/>
              <a:t>of two  coupled, electric and magnetic, fields oscillating in a plane perpendicular to the beam direction .A small disturbance in an electric field creates a small magnetic field, </a:t>
            </a:r>
            <a:r>
              <a:rPr lang="en-US" sz="2000" b="1" i="1" u="sng" dirty="0" smtClean="0"/>
              <a:t>Electromagnetic </a:t>
            </a:r>
            <a:r>
              <a:rPr lang="en-US" sz="2000" b="1" i="1" u="sng" dirty="0"/>
              <a:t>radiation :</a:t>
            </a:r>
            <a:r>
              <a:rPr lang="en-US" sz="2000" b="1" dirty="0"/>
              <a:t> </a:t>
            </a:r>
            <a:r>
              <a:rPr lang="en-US" sz="2000" b="1" dirty="0" smtClean="0"/>
              <a:t/>
            </a:r>
            <a:br>
              <a:rPr lang="en-US" sz="2000" b="1" dirty="0" smtClean="0"/>
            </a:br>
            <a:r>
              <a:rPr lang="en-US" sz="2000" dirty="0" smtClean="0"/>
              <a:t>An Electromagnetic  </a:t>
            </a:r>
            <a:r>
              <a:rPr lang="en-US" sz="2000" dirty="0"/>
              <a:t>Wave is an alternating oscillations  of the Electric (E) and Magnetic (B) fields . thus  Electromagnetic radiation has both </a:t>
            </a:r>
            <a:r>
              <a:rPr lang="en-US" sz="2000" i="1" dirty="0"/>
              <a:t>electric</a:t>
            </a:r>
            <a:r>
              <a:rPr lang="en-US" sz="2000" dirty="0"/>
              <a:t> and </a:t>
            </a:r>
            <a:r>
              <a:rPr lang="en-US" sz="2000" i="1" dirty="0"/>
              <a:t>magnetic</a:t>
            </a:r>
            <a:r>
              <a:rPr lang="en-US" sz="2000" dirty="0"/>
              <a:t> properties. The wave-like property of electromagnetic radiation is due to the periodic oscillations of these components.</a:t>
            </a:r>
            <a:r>
              <a:rPr lang="en-US" sz="2000" b="1" dirty="0"/>
              <a:t> </a:t>
            </a:r>
            <a:r>
              <a:rPr lang="en-US" sz="2000" b="1" dirty="0" smtClean="0"/>
              <a:t/>
            </a:r>
            <a:br>
              <a:rPr lang="en-US" sz="2000" b="1" dirty="0" smtClean="0"/>
            </a:br>
            <a:r>
              <a:rPr lang="en-US" sz="1800" dirty="0" smtClean="0"/>
              <a:t>The </a:t>
            </a:r>
            <a:r>
              <a:rPr lang="en-US" sz="1800" dirty="0"/>
              <a:t>distance between </a:t>
            </a:r>
            <a:r>
              <a:rPr lang="en-US" sz="1800" dirty="0" err="1"/>
              <a:t>wavecrests</a:t>
            </a:r>
            <a:r>
              <a:rPr lang="en-US" sz="1800" dirty="0"/>
              <a:t> is called the wavelength ,it is denoted by λ</a:t>
            </a:r>
            <a:br>
              <a:rPr lang="en-US" sz="1800" dirty="0"/>
            </a:br>
            <a:r>
              <a:rPr lang="en-US" sz="1800" dirty="0"/>
              <a:t>We can assign a </a:t>
            </a:r>
            <a:r>
              <a:rPr lang="en-US" sz="1800" b="1" i="1" dirty="0"/>
              <a:t>frequency</a:t>
            </a:r>
            <a:r>
              <a:rPr lang="en-US" sz="1800" dirty="0"/>
              <a:t> and a </a:t>
            </a:r>
            <a:r>
              <a:rPr lang="en-US" sz="1800" b="1" i="1" dirty="0"/>
              <a:t>wavelength</a:t>
            </a:r>
            <a:r>
              <a:rPr lang="en-US" sz="1800" dirty="0"/>
              <a:t> to electromagnetic radiation, Because all electromagnetic radiation moves at the same speed (speed of light) </a:t>
            </a:r>
            <a:r>
              <a:rPr lang="en-US" sz="1800" b="1" i="1" dirty="0"/>
              <a:t>wavelength and frequency are related</a:t>
            </a:r>
            <a:r>
              <a:rPr lang="en-US" sz="1800" dirty="0"/>
              <a:t/>
            </a:r>
            <a:br>
              <a:rPr lang="en-US" sz="1800" dirty="0"/>
            </a:br>
            <a:r>
              <a:rPr lang="en-US" sz="2000" b="1" dirty="0"/>
              <a:t/>
            </a:r>
            <a:br>
              <a:rPr lang="en-US" sz="2000" b="1" dirty="0"/>
            </a:br>
            <a:r>
              <a:rPr lang="en-US" sz="2000" i="1" dirty="0"/>
              <a:t> </a:t>
            </a:r>
            <a:r>
              <a:rPr lang="en-US" sz="2000" dirty="0"/>
              <a:t/>
            </a:r>
            <a:br>
              <a:rPr lang="en-US" sz="2000" dirty="0"/>
            </a:br>
            <a:r>
              <a:rPr lang="en-US" sz="2000" i="1" dirty="0"/>
              <a:t> </a:t>
            </a:r>
            <a:r>
              <a:rPr lang="en-US" sz="2000" dirty="0"/>
              <a:t/>
            </a:r>
            <a:br>
              <a:rPr lang="en-US" sz="2000" dirty="0"/>
            </a:br>
            <a:r>
              <a:rPr lang="en-US" sz="2000" i="1" dirty="0"/>
              <a:t> </a:t>
            </a:r>
            <a:r>
              <a:rPr lang="en-US" sz="2000" dirty="0"/>
              <a:t/>
            </a:r>
            <a:br>
              <a:rPr lang="en-US" sz="2000" dirty="0"/>
            </a:br>
            <a:r>
              <a:rPr lang="en-US" sz="2000" i="1" dirty="0"/>
              <a:t> </a:t>
            </a:r>
            <a:r>
              <a:rPr lang="en-US" sz="2000" dirty="0"/>
              <a:t/>
            </a:r>
            <a:br>
              <a:rPr lang="en-US" sz="2000" dirty="0"/>
            </a:br>
            <a:r>
              <a:rPr lang="en-US" sz="2000" i="1" dirty="0"/>
              <a:t> </a:t>
            </a:r>
            <a:r>
              <a:rPr lang="en-US" sz="2000" dirty="0"/>
              <a:t/>
            </a:r>
            <a:br>
              <a:rPr lang="en-US" sz="2000" dirty="0"/>
            </a:br>
            <a:r>
              <a:rPr lang="en-US" sz="2000" i="1" dirty="0"/>
              <a:t> </a:t>
            </a:r>
            <a:r>
              <a:rPr lang="en-US" sz="2000" dirty="0"/>
              <a:t/>
            </a:r>
            <a:br>
              <a:rPr lang="en-US" sz="2000" dirty="0"/>
            </a:br>
            <a:endParaRPr lang="en-US" sz="2000" dirty="0"/>
          </a:p>
        </p:txBody>
      </p:sp>
      <p:pic>
        <p:nvPicPr>
          <p:cNvPr id="7" name="Picture 6" descr="http://www.mikeblaber.org/oldwine/chm1045/notes/Struct/Wave/IMG00001.GIF"/>
          <p:cNvPicPr/>
          <p:nvPr/>
        </p:nvPicPr>
        <p:blipFill>
          <a:blip r:embed="rId2">
            <a:extLst>
              <a:ext uri="{28A0092B-C50C-407E-A947-70E740481C1C}">
                <a14:useLocalDpi xmlns:a14="http://schemas.microsoft.com/office/drawing/2010/main" val="0"/>
              </a:ext>
            </a:extLst>
          </a:blip>
          <a:srcRect/>
          <a:stretch>
            <a:fillRect/>
          </a:stretch>
        </p:blipFill>
        <p:spPr bwMode="auto">
          <a:xfrm>
            <a:off x="5073373" y="5037668"/>
            <a:ext cx="4032448" cy="1954769"/>
          </a:xfrm>
          <a:prstGeom prst="rect">
            <a:avLst/>
          </a:prstGeom>
          <a:noFill/>
          <a:ln>
            <a:noFill/>
          </a:ln>
        </p:spPr>
      </p:pic>
      <p:pic>
        <p:nvPicPr>
          <p:cNvPr id="8" name="Picture 7" descr="http://www.mikeblaber.org/oldwine/chm1045/notes/Struct/Wave/IMG00003.GIF"/>
          <p:cNvPicPr/>
          <p:nvPr/>
        </p:nvPicPr>
        <p:blipFill>
          <a:blip r:embed="rId3">
            <a:extLst>
              <a:ext uri="{28A0092B-C50C-407E-A947-70E740481C1C}">
                <a14:useLocalDpi xmlns:a14="http://schemas.microsoft.com/office/drawing/2010/main" val="0"/>
              </a:ext>
            </a:extLst>
          </a:blip>
          <a:srcRect/>
          <a:stretch>
            <a:fillRect/>
          </a:stretch>
        </p:blipFill>
        <p:spPr bwMode="auto">
          <a:xfrm>
            <a:off x="539552" y="5358585"/>
            <a:ext cx="3816423" cy="1312937"/>
          </a:xfrm>
          <a:prstGeom prst="rect">
            <a:avLst/>
          </a:prstGeom>
          <a:noFill/>
          <a:ln>
            <a:noFill/>
          </a:ln>
        </p:spPr>
      </p:pic>
    </p:spTree>
    <p:extLst>
      <p:ext uri="{BB962C8B-B14F-4D97-AF65-F5344CB8AC3E}">
        <p14:creationId xmlns:p14="http://schemas.microsoft.com/office/powerpoint/2010/main" val="1999227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1944216"/>
          </a:xfrm>
        </p:spPr>
        <p:txBody>
          <a:bodyPr>
            <a:normAutofit/>
          </a:bodyPr>
          <a:lstStyle/>
          <a:p>
            <a:pPr algn="l"/>
            <a:r>
              <a:rPr lang="ar-SA" sz="2700" b="1" i="1" u="sng" dirty="0" smtClean="0"/>
              <a:t/>
            </a:r>
            <a:br>
              <a:rPr lang="ar-SA" sz="2700" b="1" i="1" u="sng" dirty="0" smtClean="0"/>
            </a:br>
            <a:endParaRPr lang="ar-SA" dirty="0"/>
          </a:p>
        </p:txBody>
      </p:sp>
      <p:grpSp>
        <p:nvGrpSpPr>
          <p:cNvPr id="8" name="Group 7"/>
          <p:cNvGrpSpPr/>
          <p:nvPr/>
        </p:nvGrpSpPr>
        <p:grpSpPr>
          <a:xfrm>
            <a:off x="467544" y="3247794"/>
            <a:ext cx="8069322" cy="2895600"/>
            <a:chOff x="0" y="0"/>
            <a:chExt cx="6505575" cy="2495550"/>
          </a:xfrm>
        </p:grpSpPr>
        <p:pic>
          <p:nvPicPr>
            <p:cNvPr id="9" name="Picture 8" descr="http://www.stmary.ws/highschool/physics/home/notes/modPhysics/interferNot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0"/>
              <a:ext cx="2924175" cy="2400300"/>
            </a:xfrm>
            <a:prstGeom prst="rect">
              <a:avLst/>
            </a:prstGeom>
            <a:noFill/>
            <a:ln>
              <a:noFill/>
            </a:ln>
          </p:spPr>
        </p:pic>
        <p:pic>
          <p:nvPicPr>
            <p:cNvPr id="10" name="Picture 9" descr="http://www.stmary.ws/highschool/physics/home/notes/waves/img5.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81400" cy="2495550"/>
            </a:xfrm>
            <a:prstGeom prst="rect">
              <a:avLst/>
            </a:prstGeom>
            <a:noFill/>
            <a:ln>
              <a:noFill/>
            </a:ln>
          </p:spPr>
        </p:pic>
      </p:grpSp>
      <p:sp>
        <p:nvSpPr>
          <p:cNvPr id="3" name="Rectangle 2"/>
          <p:cNvSpPr/>
          <p:nvPr/>
        </p:nvSpPr>
        <p:spPr>
          <a:xfrm>
            <a:off x="251520" y="407063"/>
            <a:ext cx="8285346" cy="2862322"/>
          </a:xfrm>
          <a:prstGeom prst="rect">
            <a:avLst/>
          </a:prstGeom>
        </p:spPr>
        <p:txBody>
          <a:bodyPr wrap="square">
            <a:spAutoFit/>
          </a:bodyPr>
          <a:lstStyle/>
          <a:p>
            <a:pPr algn="l"/>
            <a:r>
              <a:rPr lang="en-US" dirty="0"/>
              <a:t>In 1801, the English scientist Thomas Young devised an experiment to test the nature of light. He passed a narrow beam of red light through two small openings. The light was focused onto a screen on the other side of the openings. He found that the light produced a striped pattern of light and dark bands on the screen. This striped pattern is an interference pattern. It also explains other behaviors of light, such as reflection, refraction, and diffraction. The wave model of light is still used to explain  many of the basic properties of light and light’s behavior. However, the wave model cannot explain all of light’s  behavior. </a:t>
            </a:r>
            <a:br>
              <a:rPr lang="en-US" dirty="0"/>
            </a:br>
            <a:r>
              <a:rPr lang="en-US" dirty="0"/>
              <a:t> </a:t>
            </a:r>
            <a:br>
              <a:rPr lang="en-US" dirty="0"/>
            </a:br>
            <a:endParaRPr lang="ar-SA" dirty="0"/>
          </a:p>
        </p:txBody>
      </p:sp>
    </p:spTree>
    <p:extLst>
      <p:ext uri="{BB962C8B-B14F-4D97-AF65-F5344CB8AC3E}">
        <p14:creationId xmlns:p14="http://schemas.microsoft.com/office/powerpoint/2010/main" val="1863938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i="1" u="sng" dirty="0"/>
              <a:t>Electromagnetic radiation :</a:t>
            </a:r>
            <a:r>
              <a:rPr lang="en-US" b="1" dirty="0"/>
              <a:t> </a:t>
            </a:r>
            <a:br>
              <a:rPr lang="en-US" b="1" dirty="0"/>
            </a:br>
            <a:endParaRPr lang="ar-SA" dirty="0"/>
          </a:p>
        </p:txBody>
      </p:sp>
      <p:sp>
        <p:nvSpPr>
          <p:cNvPr id="3" name="Content Placeholder 2"/>
          <p:cNvSpPr>
            <a:spLocks noGrp="1"/>
          </p:cNvSpPr>
          <p:nvPr>
            <p:ph idx="1"/>
          </p:nvPr>
        </p:nvSpPr>
        <p:spPr>
          <a:xfrm>
            <a:off x="467544" y="1124744"/>
            <a:ext cx="8435280" cy="5257800"/>
          </a:xfrm>
        </p:spPr>
        <p:txBody>
          <a:bodyPr>
            <a:normAutofit/>
          </a:bodyPr>
          <a:lstStyle/>
          <a:p>
            <a:pPr marL="0" lvl="0" indent="0" algn="l">
              <a:buNone/>
            </a:pPr>
            <a:r>
              <a:rPr lang="en-US" sz="2800" dirty="0"/>
              <a:t>Order of types of EM waves from long wavelength to short wavelength: (also order of small frequency to </a:t>
            </a:r>
            <a:endParaRPr lang="ar-SA" sz="2800" dirty="0" smtClean="0"/>
          </a:p>
          <a:p>
            <a:pPr marL="0" lvl="0" indent="0" algn="l">
              <a:buNone/>
            </a:pPr>
            <a:r>
              <a:rPr lang="en-US" sz="2800" dirty="0" smtClean="0"/>
              <a:t>high </a:t>
            </a:r>
            <a:r>
              <a:rPr lang="en-US" sz="2800" dirty="0"/>
              <a:t>frequency.</a:t>
            </a:r>
          </a:p>
          <a:p>
            <a:endParaRPr lang="ar-SA" sz="2800" dirty="0"/>
          </a:p>
        </p:txBody>
      </p:sp>
      <p:graphicFrame>
        <p:nvGraphicFramePr>
          <p:cNvPr id="9" name="Table 8"/>
          <p:cNvGraphicFramePr>
            <a:graphicFrameLocks noGrp="1"/>
          </p:cNvGraphicFramePr>
          <p:nvPr>
            <p:extLst>
              <p:ext uri="{D42A27DB-BD31-4B8C-83A1-F6EECF244321}">
                <p14:modId xmlns:p14="http://schemas.microsoft.com/office/powerpoint/2010/main" val="3871841451"/>
              </p:ext>
            </p:extLst>
          </p:nvPr>
        </p:nvGraphicFramePr>
        <p:xfrm>
          <a:off x="1331640" y="2564904"/>
          <a:ext cx="6808286" cy="4104456"/>
        </p:xfrm>
        <a:graphic>
          <a:graphicData uri="http://schemas.openxmlformats.org/drawingml/2006/table">
            <a:tbl>
              <a:tblPr firstRow="1" firstCol="1" bandRow="1">
                <a:tableStyleId>{5C22544A-7EE6-4342-B048-85BDC9FD1C3A}</a:tableStyleId>
              </a:tblPr>
              <a:tblGrid>
                <a:gridCol w="3400945"/>
                <a:gridCol w="3407341"/>
              </a:tblGrid>
              <a:tr h="513057">
                <a:tc>
                  <a:txBody>
                    <a:bodyPr/>
                    <a:lstStyle/>
                    <a:p>
                      <a:pPr algn="ctr" rtl="0">
                        <a:lnSpc>
                          <a:spcPct val="115000"/>
                        </a:lnSpc>
                        <a:spcAft>
                          <a:spcPts val="0"/>
                        </a:spcAft>
                      </a:pPr>
                      <a:r>
                        <a:rPr lang="en-US" sz="1800" dirty="0">
                          <a:effectLst/>
                        </a:rPr>
                        <a:t>Type</a:t>
                      </a:r>
                      <a:endParaRPr lang="en-US" sz="18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800" dirty="0">
                          <a:effectLst/>
                        </a:rPr>
                        <a:t>Wavelength Range</a:t>
                      </a:r>
                      <a:endParaRPr lang="en-US" sz="1800" dirty="0">
                        <a:effectLst/>
                        <a:latin typeface="Calibri"/>
                        <a:ea typeface="Calibri"/>
                        <a:cs typeface="Arial"/>
                      </a:endParaRPr>
                    </a:p>
                  </a:txBody>
                  <a:tcPr marL="68580" marR="68580" marT="0" marB="0" anchor="ctr"/>
                </a:tc>
              </a:tr>
              <a:tr h="513057">
                <a:tc>
                  <a:txBody>
                    <a:bodyPr/>
                    <a:lstStyle/>
                    <a:p>
                      <a:pPr algn="ctr" rtl="0">
                        <a:lnSpc>
                          <a:spcPct val="115000"/>
                        </a:lnSpc>
                        <a:spcAft>
                          <a:spcPts val="0"/>
                        </a:spcAft>
                      </a:pPr>
                      <a:r>
                        <a:rPr lang="en-US" sz="1800" dirty="0">
                          <a:effectLst/>
                        </a:rPr>
                        <a:t>Radio</a:t>
                      </a:r>
                      <a:endParaRPr lang="en-US" sz="18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800">
                          <a:effectLst/>
                        </a:rPr>
                        <a:t>wavelength &gt; 1 cm</a:t>
                      </a:r>
                      <a:endParaRPr lang="en-US" sz="1800">
                        <a:effectLst/>
                        <a:latin typeface="Calibri"/>
                        <a:ea typeface="Calibri"/>
                        <a:cs typeface="Arial"/>
                      </a:endParaRPr>
                    </a:p>
                  </a:txBody>
                  <a:tcPr marL="68580" marR="68580" marT="0" marB="0" anchor="ctr"/>
                </a:tc>
              </a:tr>
              <a:tr h="513057">
                <a:tc>
                  <a:txBody>
                    <a:bodyPr/>
                    <a:lstStyle/>
                    <a:p>
                      <a:pPr algn="ctr" rtl="0">
                        <a:lnSpc>
                          <a:spcPct val="115000"/>
                        </a:lnSpc>
                        <a:spcAft>
                          <a:spcPts val="0"/>
                        </a:spcAft>
                      </a:pPr>
                      <a:r>
                        <a:rPr lang="en-US" sz="1800" dirty="0">
                          <a:effectLst/>
                        </a:rPr>
                        <a:t>Microwave</a:t>
                      </a:r>
                      <a:endParaRPr lang="en-US" sz="18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800">
                          <a:effectLst/>
                        </a:rPr>
                        <a:t>1 mm &lt; wavelength &lt; 1 cm</a:t>
                      </a:r>
                      <a:endParaRPr lang="en-US" sz="1800">
                        <a:effectLst/>
                        <a:latin typeface="Calibri"/>
                        <a:ea typeface="Calibri"/>
                        <a:cs typeface="Arial"/>
                      </a:endParaRPr>
                    </a:p>
                  </a:txBody>
                  <a:tcPr marL="68580" marR="68580" marT="0" marB="0" anchor="ctr"/>
                </a:tc>
              </a:tr>
              <a:tr h="513057">
                <a:tc>
                  <a:txBody>
                    <a:bodyPr/>
                    <a:lstStyle/>
                    <a:p>
                      <a:pPr algn="ctr" rtl="0">
                        <a:lnSpc>
                          <a:spcPct val="115000"/>
                        </a:lnSpc>
                        <a:spcAft>
                          <a:spcPts val="0"/>
                        </a:spcAft>
                      </a:pPr>
                      <a:r>
                        <a:rPr lang="en-US" sz="1800" dirty="0">
                          <a:effectLst/>
                        </a:rPr>
                        <a:t>Infrared</a:t>
                      </a:r>
                      <a:endParaRPr lang="en-US" sz="18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800" dirty="0">
                          <a:effectLst/>
                        </a:rPr>
                        <a:t>700 nm &lt; wavelength &lt; 1 mm</a:t>
                      </a:r>
                      <a:endParaRPr lang="en-US" sz="1800" dirty="0">
                        <a:effectLst/>
                        <a:latin typeface="Calibri"/>
                        <a:ea typeface="Calibri"/>
                        <a:cs typeface="Arial"/>
                      </a:endParaRPr>
                    </a:p>
                  </a:txBody>
                  <a:tcPr marL="68580" marR="68580" marT="0" marB="0" anchor="ctr"/>
                </a:tc>
              </a:tr>
              <a:tr h="513057">
                <a:tc>
                  <a:txBody>
                    <a:bodyPr/>
                    <a:lstStyle/>
                    <a:p>
                      <a:pPr algn="ctr" rtl="0">
                        <a:lnSpc>
                          <a:spcPct val="115000"/>
                        </a:lnSpc>
                        <a:spcAft>
                          <a:spcPts val="0"/>
                        </a:spcAft>
                      </a:pPr>
                      <a:r>
                        <a:rPr lang="en-US" sz="1800" dirty="0">
                          <a:effectLst/>
                        </a:rPr>
                        <a:t>Visible</a:t>
                      </a:r>
                      <a:endParaRPr lang="en-US" sz="18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800" dirty="0">
                          <a:effectLst/>
                        </a:rPr>
                        <a:t>400 nm &lt; wavelength &lt; 700 nm</a:t>
                      </a:r>
                      <a:endParaRPr lang="en-US" sz="1800" dirty="0">
                        <a:effectLst/>
                        <a:latin typeface="Calibri"/>
                        <a:ea typeface="Calibri"/>
                        <a:cs typeface="Arial"/>
                      </a:endParaRPr>
                    </a:p>
                  </a:txBody>
                  <a:tcPr marL="68580" marR="68580" marT="0" marB="0" anchor="ctr"/>
                </a:tc>
              </a:tr>
              <a:tr h="513057">
                <a:tc>
                  <a:txBody>
                    <a:bodyPr/>
                    <a:lstStyle/>
                    <a:p>
                      <a:pPr algn="ctr" rtl="0">
                        <a:lnSpc>
                          <a:spcPct val="115000"/>
                        </a:lnSpc>
                        <a:spcAft>
                          <a:spcPts val="0"/>
                        </a:spcAft>
                      </a:pPr>
                      <a:r>
                        <a:rPr lang="en-US" sz="1800">
                          <a:effectLst/>
                        </a:rPr>
                        <a:t>Ultraviolet</a:t>
                      </a:r>
                      <a:endParaRPr lang="en-US" sz="18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800" dirty="0">
                          <a:effectLst/>
                        </a:rPr>
                        <a:t>20 nm &lt; wavelength &lt; 400 nm</a:t>
                      </a:r>
                      <a:endParaRPr lang="en-US" sz="1800" dirty="0">
                        <a:effectLst/>
                        <a:latin typeface="Calibri"/>
                        <a:ea typeface="Calibri"/>
                        <a:cs typeface="Arial"/>
                      </a:endParaRPr>
                    </a:p>
                  </a:txBody>
                  <a:tcPr marL="68580" marR="68580" marT="0" marB="0" anchor="ctr"/>
                </a:tc>
              </a:tr>
              <a:tr h="513057">
                <a:tc>
                  <a:txBody>
                    <a:bodyPr/>
                    <a:lstStyle/>
                    <a:p>
                      <a:pPr algn="ctr" rtl="0">
                        <a:lnSpc>
                          <a:spcPct val="115000"/>
                        </a:lnSpc>
                        <a:spcAft>
                          <a:spcPts val="0"/>
                        </a:spcAft>
                      </a:pPr>
                      <a:r>
                        <a:rPr lang="en-US" sz="1800">
                          <a:effectLst/>
                        </a:rPr>
                        <a:t>X-rays</a:t>
                      </a:r>
                      <a:endParaRPr lang="en-US" sz="18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800" dirty="0">
                          <a:effectLst/>
                        </a:rPr>
                        <a:t>0.1 nm &lt; wavelength &lt; 20 nm</a:t>
                      </a:r>
                      <a:endParaRPr lang="en-US" sz="1800" dirty="0">
                        <a:effectLst/>
                        <a:latin typeface="Calibri"/>
                        <a:ea typeface="Calibri"/>
                        <a:cs typeface="Arial"/>
                      </a:endParaRPr>
                    </a:p>
                  </a:txBody>
                  <a:tcPr marL="68580" marR="68580" marT="0" marB="0" anchor="ctr"/>
                </a:tc>
              </a:tr>
              <a:tr h="513057">
                <a:tc>
                  <a:txBody>
                    <a:bodyPr/>
                    <a:lstStyle/>
                    <a:p>
                      <a:pPr algn="ctr" rtl="0">
                        <a:lnSpc>
                          <a:spcPct val="115000"/>
                        </a:lnSpc>
                        <a:spcAft>
                          <a:spcPts val="0"/>
                        </a:spcAft>
                      </a:pPr>
                      <a:r>
                        <a:rPr lang="en-US" sz="1800" dirty="0">
                          <a:effectLst/>
                        </a:rPr>
                        <a:t>Gamma rays</a:t>
                      </a:r>
                      <a:endParaRPr lang="en-US" sz="18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800" dirty="0">
                          <a:effectLst/>
                        </a:rPr>
                        <a:t>wavelength &lt; 0.1 nm</a:t>
                      </a:r>
                      <a:endParaRPr lang="en-US" sz="18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2895158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5221698" cy="6120680"/>
          </a:xfrm>
        </p:spPr>
        <p:txBody>
          <a:bodyPr>
            <a:normAutofit/>
          </a:bodyPr>
          <a:lstStyle/>
          <a:p>
            <a:pPr marL="0" indent="0" algn="l" rtl="0">
              <a:buNone/>
            </a:pPr>
            <a:r>
              <a:rPr lang="en-US" b="1" i="1" u="sng" dirty="0"/>
              <a:t>2-As a particle</a:t>
            </a:r>
            <a:endParaRPr lang="en-US" dirty="0"/>
          </a:p>
          <a:p>
            <a:pPr marL="0" indent="0" algn="l" rtl="0">
              <a:buNone/>
            </a:pPr>
            <a:r>
              <a:rPr lang="en-US" sz="1800" dirty="0">
                <a:cs typeface="+mj-cs"/>
              </a:rPr>
              <a:t>when light strikes a piece of metal,  electrons may fly off the metal’s surface. Scientists proposed a new model of light to explain the effects of light striking a metal plate they found that in dim blue light could cause electrons to fly off the metal plate. Scientists also  found that very bright red light could not cause electrons  to leave the plate</a:t>
            </a:r>
            <a:r>
              <a:rPr lang="en-US" dirty="0" smtClean="0"/>
              <a:t>.</a:t>
            </a:r>
            <a:r>
              <a:rPr lang="en-US" dirty="0"/>
              <a:t> </a:t>
            </a:r>
            <a:r>
              <a:rPr lang="en-US" sz="1800" dirty="0">
                <a:cs typeface="+mj-cs"/>
              </a:rPr>
              <a:t>According to  this model, the energy in light is contained in individual particles called  photons .  </a:t>
            </a:r>
          </a:p>
          <a:p>
            <a:pPr marL="0" indent="0" algn="l">
              <a:buNone/>
            </a:pPr>
            <a:r>
              <a:rPr lang="en-US" sz="1800" dirty="0">
                <a:cs typeface="+mj-cs"/>
              </a:rPr>
              <a:t>Photons of different colors of light have different  amounts of energy. A photon of blue light carries more  energy than a photon of red light. Therefore, blue light  can cause electrons to fly off a metal plate, but red light  cannot. Photons are considered particles, but they are not like  particles of matter. Photons do not have mass. Instead,  they contain only energy. Unlike the energy in a wave, the  energy in a photon is located in a specific area. A beam  of light is a stream of photons. </a:t>
            </a:r>
            <a:endParaRPr lang="en-US" sz="2400" dirty="0">
              <a:cs typeface="+mj-cs"/>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329202" y="0"/>
            <a:ext cx="3784079" cy="3024336"/>
          </a:xfrm>
          <a:prstGeom prst="rect">
            <a:avLst/>
          </a:prstGeom>
          <a:noFill/>
          <a:ln>
            <a:noFill/>
          </a:ln>
        </p:spPr>
      </p:pic>
      <p:sp>
        <p:nvSpPr>
          <p:cNvPr id="2" name="Rectangle 1"/>
          <p:cNvSpPr/>
          <p:nvPr/>
        </p:nvSpPr>
        <p:spPr>
          <a:xfrm>
            <a:off x="5536451" y="3140968"/>
            <a:ext cx="3566553" cy="369332"/>
          </a:xfrm>
          <a:prstGeom prst="rect">
            <a:avLst/>
          </a:prstGeom>
        </p:spPr>
        <p:txBody>
          <a:bodyPr wrap="none">
            <a:spAutoFit/>
          </a:bodyPr>
          <a:lstStyle/>
          <a:p>
            <a:r>
              <a:rPr lang="en-US" dirty="0"/>
              <a:t>The Energy carried by the photon is </a:t>
            </a:r>
            <a:endParaRPr lang="ar-SA" dirty="0"/>
          </a:p>
        </p:txBody>
      </p:sp>
      <p:pic>
        <p:nvPicPr>
          <p:cNvPr id="5" name="Picture 4" descr="E = hf"/>
          <p:cNvPicPr/>
          <p:nvPr/>
        </p:nvPicPr>
        <p:blipFill>
          <a:blip r:embed="rId3">
            <a:extLst>
              <a:ext uri="{28A0092B-C50C-407E-A947-70E740481C1C}">
                <a14:useLocalDpi xmlns:a14="http://schemas.microsoft.com/office/drawing/2010/main" val="0"/>
              </a:ext>
            </a:extLst>
          </a:blip>
          <a:srcRect/>
          <a:stretch>
            <a:fillRect/>
          </a:stretch>
        </p:blipFill>
        <p:spPr bwMode="auto">
          <a:xfrm>
            <a:off x="6149678" y="3510300"/>
            <a:ext cx="2143125" cy="751438"/>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379612525"/>
              </p:ext>
            </p:extLst>
          </p:nvPr>
        </p:nvGraphicFramePr>
        <p:xfrm>
          <a:off x="6300192" y="4221088"/>
          <a:ext cx="2304256" cy="504056"/>
        </p:xfrm>
        <a:graphic>
          <a:graphicData uri="http://schemas.openxmlformats.org/drawingml/2006/table">
            <a:tbl>
              <a:tblPr>
                <a:tableStyleId>{5C22544A-7EE6-4342-B048-85BDC9FD1C3A}</a:tableStyleId>
              </a:tblPr>
              <a:tblGrid>
                <a:gridCol w="2304256"/>
              </a:tblGrid>
              <a:tr h="504056">
                <a:tc>
                  <a:txBody>
                    <a:bodyPr/>
                    <a:lstStyle/>
                    <a:p>
                      <a:pPr marL="228600" algn="ctr" rtl="0">
                        <a:lnSpc>
                          <a:spcPct val="115000"/>
                        </a:lnSpc>
                        <a:spcAft>
                          <a:spcPts val="1000"/>
                        </a:spcAft>
                      </a:pPr>
                      <a:r>
                        <a:rPr lang="en-US" sz="2000" dirty="0">
                          <a:effectLst/>
                        </a:rPr>
                        <a:t>E = </a:t>
                      </a:r>
                      <a:r>
                        <a:rPr lang="en-US" sz="2000" dirty="0" err="1">
                          <a:effectLst/>
                        </a:rPr>
                        <a:t>hʋ</a:t>
                      </a:r>
                      <a:r>
                        <a:rPr lang="en-US" sz="2000" dirty="0">
                          <a:effectLst/>
                        </a:rPr>
                        <a:t> -ø</a:t>
                      </a:r>
                      <a:endParaRPr lang="en-US" sz="1100" dirty="0">
                        <a:effectLst/>
                        <a:latin typeface="Calibri"/>
                        <a:ea typeface="Calibri"/>
                        <a:cs typeface="Arial"/>
                      </a:endParaRPr>
                    </a:p>
                  </a:txBody>
                  <a:tcPr marL="114300" marR="11430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03731304"/>
              </p:ext>
            </p:extLst>
          </p:nvPr>
        </p:nvGraphicFramePr>
        <p:xfrm>
          <a:off x="5536451" y="4797152"/>
          <a:ext cx="3466728" cy="1780281"/>
        </p:xfrm>
        <a:graphic>
          <a:graphicData uri="http://schemas.openxmlformats.org/drawingml/2006/table">
            <a:tbl>
              <a:tblPr>
                <a:tableStyleId>{5C22544A-7EE6-4342-B048-85BDC9FD1C3A}</a:tableStyleId>
              </a:tblPr>
              <a:tblGrid>
                <a:gridCol w="3466728"/>
              </a:tblGrid>
              <a:tr h="1780281">
                <a:tc>
                  <a:txBody>
                    <a:bodyPr/>
                    <a:lstStyle/>
                    <a:p>
                      <a:pPr marL="228600" algn="l" rtl="0">
                        <a:lnSpc>
                          <a:spcPct val="115000"/>
                        </a:lnSpc>
                        <a:spcAft>
                          <a:spcPts val="1000"/>
                        </a:spcAft>
                      </a:pPr>
                      <a:r>
                        <a:rPr lang="en-US" sz="1200" dirty="0">
                          <a:effectLst/>
                        </a:rPr>
                        <a:t>Where </a:t>
                      </a:r>
                      <a:endParaRPr lang="en-US" sz="1100" dirty="0">
                        <a:effectLst/>
                      </a:endParaRPr>
                    </a:p>
                    <a:p>
                      <a:pPr marL="228600" algn="l" rtl="0">
                        <a:lnSpc>
                          <a:spcPct val="115000"/>
                        </a:lnSpc>
                        <a:spcAft>
                          <a:spcPts val="1000"/>
                        </a:spcAft>
                      </a:pPr>
                      <a:r>
                        <a:rPr lang="en-US" sz="1200" dirty="0" err="1">
                          <a:effectLst/>
                        </a:rPr>
                        <a:t>hʋ</a:t>
                      </a:r>
                      <a:r>
                        <a:rPr lang="en-US" sz="1200" dirty="0">
                          <a:effectLst/>
                        </a:rPr>
                        <a:t>= energy of photon</a:t>
                      </a:r>
                      <a:endParaRPr lang="en-US" sz="1100" dirty="0">
                        <a:effectLst/>
                      </a:endParaRPr>
                    </a:p>
                    <a:p>
                      <a:pPr marL="228600" algn="l" rtl="0">
                        <a:lnSpc>
                          <a:spcPct val="115000"/>
                        </a:lnSpc>
                        <a:spcAft>
                          <a:spcPts val="1000"/>
                        </a:spcAft>
                      </a:pPr>
                      <a:r>
                        <a:rPr lang="en-US" sz="1200" dirty="0">
                          <a:effectLst/>
                        </a:rPr>
                        <a:t>ø = work function of metal = </a:t>
                      </a:r>
                      <a:r>
                        <a:rPr lang="en-US" sz="1200" dirty="0" err="1">
                          <a:effectLst/>
                        </a:rPr>
                        <a:t>hc</a:t>
                      </a:r>
                      <a:r>
                        <a:rPr lang="en-US" sz="1200" dirty="0">
                          <a:effectLst/>
                        </a:rPr>
                        <a:t>/</a:t>
                      </a:r>
                      <a:r>
                        <a:rPr lang="en-US" sz="1200" dirty="0" err="1">
                          <a:effectLst/>
                        </a:rPr>
                        <a:t>λ</a:t>
                      </a:r>
                      <a:r>
                        <a:rPr lang="en-US" sz="1200" baseline="-25000" dirty="0" err="1">
                          <a:effectLst/>
                        </a:rPr>
                        <a:t>th</a:t>
                      </a:r>
                      <a:endParaRPr lang="en-US" sz="1100" dirty="0">
                        <a:effectLst/>
                      </a:endParaRPr>
                    </a:p>
                    <a:p>
                      <a:pPr marL="228600" algn="l" rtl="0">
                        <a:lnSpc>
                          <a:spcPct val="115000"/>
                        </a:lnSpc>
                        <a:spcAft>
                          <a:spcPts val="1000"/>
                        </a:spcAft>
                      </a:pPr>
                      <a:r>
                        <a:rPr lang="en-US" sz="1200" dirty="0">
                          <a:effectLst/>
                        </a:rPr>
                        <a:t>E=the energy of escape electron from the surface  =</a:t>
                      </a:r>
                      <a:r>
                        <a:rPr lang="en-US" sz="1200" dirty="0" err="1">
                          <a:effectLst/>
                        </a:rPr>
                        <a:t>V</a:t>
                      </a:r>
                      <a:r>
                        <a:rPr lang="en-US" sz="1200" baseline="-25000" dirty="0" err="1">
                          <a:effectLst/>
                        </a:rPr>
                        <a:t>stop</a:t>
                      </a:r>
                      <a:r>
                        <a:rPr lang="en-US" sz="1200" baseline="-25000" dirty="0">
                          <a:effectLst/>
                        </a:rPr>
                        <a:t>.</a:t>
                      </a:r>
                      <a:r>
                        <a:rPr lang="en-US" sz="1200" dirty="0">
                          <a:effectLst/>
                        </a:rPr>
                        <a:t> .e</a:t>
                      </a:r>
                      <a:endParaRPr lang="en-US" sz="1100" dirty="0">
                        <a:effectLst/>
                        <a:latin typeface="Calibri"/>
                        <a:ea typeface="Calibri"/>
                        <a:cs typeface="Arial"/>
                      </a:endParaRPr>
                    </a:p>
                  </a:txBody>
                  <a:tcPr marL="114300" marR="114300" marT="0" marB="0"/>
                </a:tc>
              </a:tr>
            </a:tbl>
          </a:graphicData>
        </a:graphic>
      </p:graphicFrame>
    </p:spTree>
    <p:extLst>
      <p:ext uri="{BB962C8B-B14F-4D97-AF65-F5344CB8AC3E}">
        <p14:creationId xmlns:p14="http://schemas.microsoft.com/office/powerpoint/2010/main" val="3433606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260648"/>
            <a:ext cx="8229600" cy="1143000"/>
          </a:xfrm>
        </p:spPr>
        <p:txBody>
          <a:bodyPr>
            <a:normAutofit fontScale="90000"/>
          </a:bodyPr>
          <a:lstStyle/>
          <a:p>
            <a:pPr algn="l"/>
            <a:r>
              <a:rPr lang="en-US" b="1" i="1" u="sng" dirty="0" smtClean="0"/>
              <a:t>DeBroglies Law</a:t>
            </a:r>
            <a:r>
              <a:rPr lang="en-US" dirty="0"/>
              <a:t/>
            </a:r>
            <a:br>
              <a:rPr lang="en-US" dirty="0"/>
            </a:br>
            <a:endParaRPr lang="ar-S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60012663"/>
              </p:ext>
            </p:extLst>
          </p:nvPr>
        </p:nvGraphicFramePr>
        <p:xfrm>
          <a:off x="449542" y="1196752"/>
          <a:ext cx="8229600" cy="2438400"/>
        </p:xfrm>
        <a:graphic>
          <a:graphicData uri="http://schemas.openxmlformats.org/drawingml/2006/table">
            <a:tbl>
              <a:tblPr>
                <a:tableStyleId>{5C22544A-7EE6-4342-B048-85BDC9FD1C3A}</a:tableStyleId>
              </a:tblPr>
              <a:tblGrid>
                <a:gridCol w="8229600"/>
              </a:tblGrid>
              <a:tr h="1656184">
                <a:tc>
                  <a:txBody>
                    <a:bodyPr/>
                    <a:lstStyle/>
                    <a:p>
                      <a:pPr algn="l"/>
                      <a:r>
                        <a:rPr lang="en-US" sz="2000" dirty="0">
                          <a:effectLst/>
                          <a:cs typeface="+mj-cs"/>
                        </a:rPr>
                        <a:t>De Broglie wave, also called matter wave ,  any aspect of the behavior or properties of a material object that varies in time or space in conformity with the mathematical equations that describe waves. </a:t>
                      </a:r>
                    </a:p>
                    <a:p>
                      <a:pPr algn="l"/>
                      <a:r>
                        <a:rPr lang="en-US" sz="2000" dirty="0">
                          <a:effectLst/>
                          <a:cs typeface="+mj-cs"/>
                        </a:rPr>
                        <a:t>The relation in which the de Broglie wave associated with a free particle of matter, and the electromagnetic wave in a vacuum associated with a photon, has a wavelength equal to Planck's constant divided by the particle's momentum and a frequency equal to the particle's energy divided by Planck's constant. Also known as de Broglie equation</a:t>
                      </a:r>
                      <a:endParaRPr lang="en-US" sz="2000" b="1" dirty="0">
                        <a:effectLst/>
                        <a:latin typeface="Times New Roman"/>
                        <a:ea typeface="Times New Roman"/>
                        <a:cs typeface="+mj-cs"/>
                      </a:endParaRPr>
                    </a:p>
                  </a:txBody>
                  <a:tcPr marL="114300" marR="114300" marT="0" marB="0"/>
                </a:tc>
              </a:tr>
            </a:tbl>
          </a:graphicData>
        </a:graphic>
      </p:graphicFrame>
      <p:pic>
        <p:nvPicPr>
          <p:cNvPr id="8" name="Picture 7" descr="\begin{align}&#10;&amp; \lambda = h/p\\&#10;&amp; f = E/h&#10;\end{align}"/>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861048"/>
            <a:ext cx="1440160" cy="980306"/>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1561366166"/>
              </p:ext>
            </p:extLst>
          </p:nvPr>
        </p:nvGraphicFramePr>
        <p:xfrm>
          <a:off x="385192" y="4841354"/>
          <a:ext cx="8229600" cy="570726"/>
        </p:xfrm>
        <a:graphic>
          <a:graphicData uri="http://schemas.openxmlformats.org/drawingml/2006/table">
            <a:tbl>
              <a:tblPr>
                <a:tableStyleId>{5C22544A-7EE6-4342-B048-85BDC9FD1C3A}</a:tableStyleId>
              </a:tblPr>
              <a:tblGrid>
                <a:gridCol w="8229600"/>
              </a:tblGrid>
              <a:tr h="570726">
                <a:tc>
                  <a:txBody>
                    <a:bodyPr/>
                    <a:lstStyle/>
                    <a:p>
                      <a:pPr algn="l"/>
                      <a:r>
                        <a:rPr lang="en-US" sz="2000" dirty="0">
                          <a:effectLst/>
                        </a:rPr>
                        <a:t>where h is </a:t>
                      </a:r>
                      <a:r>
                        <a:rPr lang="en-US" sz="2000" u="sng" dirty="0">
                          <a:effectLst/>
                          <a:hlinkClick r:id="rId4" tooltip="Planck's constant"/>
                        </a:rPr>
                        <a:t>Planck's constant</a:t>
                      </a:r>
                      <a:r>
                        <a:rPr lang="en-US" sz="2000" dirty="0">
                          <a:effectLst/>
                        </a:rPr>
                        <a:t>. The equation can also be written as</a:t>
                      </a:r>
                      <a:endParaRPr lang="en-US" sz="2000" dirty="0">
                        <a:effectLst/>
                        <a:latin typeface="Times New Roman"/>
                        <a:ea typeface="Times New Roman"/>
                      </a:endParaRPr>
                    </a:p>
                  </a:txBody>
                  <a:tcPr marL="114300" marR="114300" marT="0" marB="0"/>
                </a:tc>
              </a:tr>
            </a:tbl>
          </a:graphicData>
        </a:graphic>
      </p:graphicFrame>
      <p:pic>
        <p:nvPicPr>
          <p:cNvPr id="5121" name="Picture 64" descr="Description: \begin{align}&#10;&amp; \mathbf p = \hbar \mathbf k\\&#10;&amp; E = \hbar \omega\\&#10;\end{alig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0642" y="5301208"/>
            <a:ext cx="979644" cy="64807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215516" y="6148238"/>
            <a:ext cx="8568952" cy="646331"/>
          </a:xfrm>
          <a:prstGeom prst="rect">
            <a:avLst/>
          </a:prstGeom>
        </p:spPr>
        <p:txBody>
          <a:bodyPr wrap="square">
            <a:spAutoFit/>
          </a:bodyPr>
          <a:lstStyle/>
          <a:p>
            <a:pPr algn="l"/>
            <a:r>
              <a:rPr lang="en-US" dirty="0"/>
              <a:t>where </a:t>
            </a:r>
            <a:r>
              <a:rPr lang="en-US" dirty="0" smtClean="0"/>
              <a:t>    is </a:t>
            </a:r>
            <a:r>
              <a:rPr lang="en-US" dirty="0"/>
              <a:t>the reduced Planck's constant, </a:t>
            </a:r>
            <a:r>
              <a:rPr lang="en-US" dirty="0" smtClean="0"/>
              <a:t>   is </a:t>
            </a:r>
            <a:r>
              <a:rPr lang="en-US" dirty="0"/>
              <a:t>the </a:t>
            </a:r>
            <a:r>
              <a:rPr lang="en-US" u="sng" dirty="0">
                <a:hlinkClick r:id="rId6" tooltip="Wave vector"/>
              </a:rPr>
              <a:t>wave vector</a:t>
            </a:r>
            <a:r>
              <a:rPr lang="en-US" dirty="0"/>
              <a:t>, </a:t>
            </a:r>
            <a:r>
              <a:rPr lang="en-US" dirty="0" smtClean="0"/>
              <a:t>and       is </a:t>
            </a:r>
            <a:r>
              <a:rPr lang="en-US" dirty="0"/>
              <a:t>the </a:t>
            </a:r>
            <a:r>
              <a:rPr lang="en-US" u="sng" dirty="0">
                <a:hlinkClick r:id="rId7" tooltip="Angular frequency"/>
              </a:rPr>
              <a:t>angular frequency</a:t>
            </a:r>
            <a:r>
              <a:rPr lang="en-US" dirty="0"/>
              <a:t>.</a:t>
            </a:r>
            <a:endParaRPr lang="ar-SA" dirty="0"/>
          </a:p>
        </p:txBody>
      </p:sp>
      <p:pic>
        <p:nvPicPr>
          <p:cNvPr id="27" name="Picture 26" descr="\hbar"/>
          <p:cNvPicPr/>
          <p:nvPr/>
        </p:nvPicPr>
        <p:blipFill>
          <a:blip r:embed="rId8">
            <a:extLst>
              <a:ext uri="{28A0092B-C50C-407E-A947-70E740481C1C}">
                <a14:useLocalDpi xmlns:a14="http://schemas.microsoft.com/office/drawing/2010/main" val="0"/>
              </a:ext>
            </a:extLst>
          </a:blip>
          <a:srcRect/>
          <a:stretch>
            <a:fillRect/>
          </a:stretch>
        </p:blipFill>
        <p:spPr bwMode="auto">
          <a:xfrm>
            <a:off x="899592" y="6225105"/>
            <a:ext cx="252028" cy="300239"/>
          </a:xfrm>
          <a:prstGeom prst="rect">
            <a:avLst/>
          </a:prstGeom>
          <a:noFill/>
          <a:ln>
            <a:noFill/>
          </a:ln>
        </p:spPr>
      </p:pic>
      <p:pic>
        <p:nvPicPr>
          <p:cNvPr id="28" name="Picture 27" descr="\mathbf k"/>
          <p:cNvPicPr/>
          <p:nvPr/>
        </p:nvPicPr>
        <p:blipFill>
          <a:blip r:embed="rId9">
            <a:extLst>
              <a:ext uri="{28A0092B-C50C-407E-A947-70E740481C1C}">
                <a14:useLocalDpi xmlns:a14="http://schemas.microsoft.com/office/drawing/2010/main" val="0"/>
              </a:ext>
            </a:extLst>
          </a:blip>
          <a:srcRect/>
          <a:stretch>
            <a:fillRect/>
          </a:stretch>
        </p:blipFill>
        <p:spPr bwMode="auto">
          <a:xfrm>
            <a:off x="4226818" y="6225104"/>
            <a:ext cx="136587" cy="289177"/>
          </a:xfrm>
          <a:prstGeom prst="rect">
            <a:avLst/>
          </a:prstGeom>
          <a:noFill/>
          <a:ln>
            <a:noFill/>
          </a:ln>
        </p:spPr>
      </p:pic>
      <p:pic>
        <p:nvPicPr>
          <p:cNvPr id="29" name="Picture 28" descr="\omega"/>
          <p:cNvPicPr/>
          <p:nvPr/>
        </p:nvPicPr>
        <p:blipFill>
          <a:blip r:embed="rId10">
            <a:extLst>
              <a:ext uri="{28A0092B-C50C-407E-A947-70E740481C1C}">
                <a14:useLocalDpi xmlns:a14="http://schemas.microsoft.com/office/drawing/2010/main" val="0"/>
              </a:ext>
            </a:extLst>
          </a:blip>
          <a:srcRect/>
          <a:stretch>
            <a:fillRect/>
          </a:stretch>
        </p:blipFill>
        <p:spPr bwMode="auto">
          <a:xfrm>
            <a:off x="6588697" y="6225104"/>
            <a:ext cx="244599" cy="261006"/>
          </a:xfrm>
          <a:prstGeom prst="rect">
            <a:avLst/>
          </a:prstGeom>
          <a:noFill/>
          <a:ln>
            <a:noFill/>
          </a:ln>
        </p:spPr>
      </p:pic>
    </p:spTree>
    <p:extLst>
      <p:ext uri="{BB962C8B-B14F-4D97-AF65-F5344CB8AC3E}">
        <p14:creationId xmlns:p14="http://schemas.microsoft.com/office/powerpoint/2010/main" val="2670584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78"/>
            <a:ext cx="7498342" cy="82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628800"/>
            <a:ext cx="8801100"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669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60648"/>
            <a:ext cx="8229600" cy="792088"/>
          </a:xfrm>
        </p:spPr>
        <p:txBody>
          <a:bodyPr>
            <a:normAutofit fontScale="90000"/>
          </a:bodyPr>
          <a:lstStyle/>
          <a:p>
            <a:pPr algn="l"/>
            <a:r>
              <a:rPr lang="en-US" b="1" dirty="0" smtClean="0"/>
              <a:t/>
            </a:r>
            <a:br>
              <a:rPr lang="en-US" b="1" dirty="0" smtClean="0"/>
            </a:br>
            <a:r>
              <a:rPr lang="en-US" b="1" dirty="0"/>
              <a:t/>
            </a:r>
            <a:br>
              <a:rPr lang="en-US" b="1" dirty="0"/>
            </a:br>
            <a:r>
              <a:rPr lang="en-US" b="1" dirty="0" smtClean="0"/>
              <a:t>Quantum Mechanical Model</a:t>
            </a:r>
            <a:r>
              <a:rPr lang="en-US" dirty="0" smtClean="0"/>
              <a:t/>
            </a:r>
            <a:br>
              <a:rPr lang="en-US" dirty="0" smtClean="0"/>
            </a:br>
            <a:r>
              <a:rPr lang="en-US" dirty="0"/>
              <a:t/>
            </a:r>
            <a:br>
              <a:rPr lang="en-US" dirty="0"/>
            </a:br>
            <a:endParaRPr lang="ar-SA" dirty="0"/>
          </a:p>
        </p:txBody>
      </p:sp>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7884368" cy="5256584"/>
          </a:xfrm>
          <a:prstGeom prst="rect">
            <a:avLst/>
          </a:prstGeom>
          <a:noFill/>
          <a:ln>
            <a:noFill/>
          </a:ln>
        </p:spPr>
      </p:pic>
    </p:spTree>
    <p:extLst>
      <p:ext uri="{BB962C8B-B14F-4D97-AF65-F5344CB8AC3E}">
        <p14:creationId xmlns:p14="http://schemas.microsoft.com/office/powerpoint/2010/main" val="1479716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0648"/>
            <a:ext cx="6696744"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014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724</Words>
  <Application>Microsoft Office PowerPoint</Application>
  <PresentationFormat>On-screen Show (4:3)</PresentationFormat>
  <Paragraphs>70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Physical Electronics                             lecture-2                                  </vt:lpstr>
      <vt:lpstr> The two most common models describe light either as a wave or as a stream of particles.  Thus Light has, a dualistic nature; it can be treated as a stream of particles (photons) or as a wave motion. When we deal with the optical effects of liquid crystals we sometimes use the first approach to treat light scattering, but normally the latter is used to treat the large number of interesting and often unique optical phenomena. 1-As a wave The light wave is a transverse electromagnetic wave motion. This means that it  consists of two  coupled, electric and magnetic, fields oscillating in a plane perpendicular to the beam direction .A small disturbance in an electric field creates a small magnetic field, Electromagnetic radiation :  An Electromagnetic  Wave is an alternating oscillations  of the Electric (E) and Magnetic (B) fields . thus  Electromagnetic radiation has both electric and magnetic properties. The wave-like property of electromagnetic radiation is due to the periodic oscillations of these components.  The distance between wavecrests is called the wavelength ,it is denoted by λ We can assign a frequency and a wavelength to electromagnetic radiation, Because all electromagnetic radiation moves at the same speed (speed of light) wavelength and frequency are related              </vt:lpstr>
      <vt:lpstr> </vt:lpstr>
      <vt:lpstr>Electromagnetic radiation :  </vt:lpstr>
      <vt:lpstr>PowerPoint Presentation</vt:lpstr>
      <vt:lpstr>DeBroglies Law </vt:lpstr>
      <vt:lpstr>PowerPoint Presentation</vt:lpstr>
      <vt:lpstr>  Quantum Mechanical Model  </vt:lpstr>
      <vt:lpstr>PowerPoint Presentation</vt:lpstr>
      <vt:lpstr>PowerPoint Presentation</vt:lpstr>
      <vt:lpstr>PowerPoint Presentation</vt:lpstr>
      <vt:lpstr>Schrodinger Equation </vt:lpstr>
      <vt:lpstr>Quantum Numbers </vt:lpstr>
      <vt:lpstr>Multi-electron atoms</vt:lpstr>
      <vt:lpstr>Pauli Exclusion Principle </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Electronics                             lecture-1</dc:title>
  <dc:creator>Dr.SUHA ALNASSAR</dc:creator>
  <cp:lastModifiedBy>Dr.SUHA ALNASSAR</cp:lastModifiedBy>
  <cp:revision>20</cp:revision>
  <dcterms:created xsi:type="dcterms:W3CDTF">2015-12-06T18:43:31Z</dcterms:created>
  <dcterms:modified xsi:type="dcterms:W3CDTF">2015-12-15T18:44:03Z</dcterms:modified>
</cp:coreProperties>
</file>